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4" r:id="rId5"/>
    <p:sldId id="263" r:id="rId6"/>
    <p:sldId id="259" r:id="rId7"/>
    <p:sldId id="261" r:id="rId8"/>
    <p:sldId id="260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地理情報システム論</a:t>
            </a:r>
            <a:endParaRPr lang="en-US" altLang="ja-JP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 smtClean="0"/>
              <a:t>2024.04.12</a:t>
            </a:r>
            <a:endParaRPr lang="en-US" altLang="ja-JP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坂口利裕</a:t>
            </a:r>
            <a:endParaRPr lang="en-US" altLang="ja-JP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D32637C-439E-4DF8-ABF7-993E5136E17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37229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地理情報システム論</a:t>
            </a:r>
            <a:endParaRPr lang="en-US" altLang="ja-JP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 smtClean="0"/>
              <a:t>2024.04.12</a:t>
            </a:r>
            <a:endParaRPr lang="en-US" altLang="ja-JP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坂口利裕</a:t>
            </a:r>
            <a:endParaRPr lang="en-US" altLang="ja-JP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BA562D6F-F60D-41FD-AB30-3ADB5DCE5EC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048999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>
                <a:ea typeface="ＭＳ Ｐゴシック" charset="-128"/>
              </a:rPr>
              <a:t>地理情報システム論</a:t>
            </a:r>
            <a:endParaRPr lang="en-US" altLang="ja-JP">
              <a:ea typeface="ＭＳ Ｐゴシック" charset="-128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ja-JP" smtClean="0">
                <a:ea typeface="ＭＳ Ｐゴシック" charset="-128"/>
              </a:rPr>
              <a:t>2024.04.12</a:t>
            </a:r>
            <a:endParaRPr lang="en-US" altLang="ja-JP">
              <a:ea typeface="ＭＳ Ｐゴシック" charset="-128"/>
            </a:endParaRP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>
                <a:ea typeface="ＭＳ Ｐゴシック" charset="-128"/>
              </a:rPr>
              <a:t>坂口利裕</a:t>
            </a:r>
            <a:endParaRPr lang="en-US" altLang="ja-JP">
              <a:ea typeface="ＭＳ Ｐゴシック" charset="-128"/>
            </a:endParaRP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15D6543-0E6E-495B-A887-8C81721B0F5C}" type="slidenum">
              <a:rPr lang="ja-JP" altLang="en-US" smtClean="0">
                <a:ea typeface="ＭＳ Ｐゴシック" charset="-128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>
              <a:ea typeface="ＭＳ Ｐ明朝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>
                <a:ea typeface="ＭＳ Ｐゴシック" charset="-128"/>
              </a:rPr>
              <a:t>地理情報システム論</a:t>
            </a:r>
            <a:endParaRPr lang="en-US" altLang="ja-JP">
              <a:ea typeface="ＭＳ Ｐゴシック" charset="-12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ja-JP" smtClean="0">
                <a:ea typeface="ＭＳ Ｐゴシック" charset="-128"/>
              </a:rPr>
              <a:t>2024.04.12</a:t>
            </a:r>
            <a:endParaRPr lang="en-US" altLang="ja-JP">
              <a:ea typeface="ＭＳ Ｐゴシック" charset="-128"/>
            </a:endParaRP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>
                <a:ea typeface="ＭＳ Ｐゴシック" charset="-128"/>
              </a:rPr>
              <a:t>坂口利裕</a:t>
            </a:r>
            <a:endParaRPr lang="en-US" altLang="ja-JP">
              <a:ea typeface="ＭＳ Ｐゴシック" charset="-128"/>
            </a:endParaRP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31DC3E5-C879-40F9-A79D-C3E0F49E4B4A}" type="slidenum">
              <a:rPr lang="ja-JP" altLang="en-US" smtClean="0">
                <a:ea typeface="ＭＳ Ｐゴシック" charset="-128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>
              <a:ea typeface="ＭＳ Ｐ明朝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>
                <a:ea typeface="ＭＳ Ｐゴシック" charset="-128"/>
              </a:rPr>
              <a:t>地理情報システム論</a:t>
            </a:r>
            <a:endParaRPr lang="en-US" altLang="ja-JP">
              <a:ea typeface="ＭＳ Ｐゴシック" charset="-128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ja-JP" smtClean="0">
                <a:ea typeface="ＭＳ Ｐゴシック" charset="-128"/>
              </a:rPr>
              <a:t>2024.04.12</a:t>
            </a:r>
            <a:endParaRPr lang="en-US" altLang="ja-JP">
              <a:ea typeface="ＭＳ Ｐゴシック" charset="-128"/>
            </a:endParaRP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>
                <a:ea typeface="ＭＳ Ｐゴシック" charset="-128"/>
              </a:rPr>
              <a:t>坂口利裕</a:t>
            </a:r>
            <a:endParaRPr lang="en-US" altLang="ja-JP">
              <a:ea typeface="ＭＳ Ｐゴシック" charset="-128"/>
            </a:endParaRP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370A447-FCB8-4AC4-9144-5CA77A1F0345}" type="slidenum">
              <a:rPr lang="ja-JP" altLang="en-US" smtClean="0">
                <a:ea typeface="ＭＳ Ｐゴシック" charset="-128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>
              <a:ea typeface="ＭＳ Ｐ明朝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>
              <a:ea typeface="ＭＳ Ｐ明朝" charset="-128"/>
            </a:endParaRPr>
          </a:p>
        </p:txBody>
      </p:sp>
      <p:sp>
        <p:nvSpPr>
          <p:cNvPr id="15364" name="ヘッダー プレースホルダー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>
                <a:ea typeface="ＭＳ Ｐゴシック" charset="-128"/>
              </a:rPr>
              <a:t>地理情報システム論</a:t>
            </a:r>
            <a:endParaRPr lang="en-US" altLang="ja-JP">
              <a:ea typeface="ＭＳ Ｐゴシック" charset="-128"/>
            </a:endParaRPr>
          </a:p>
        </p:txBody>
      </p:sp>
      <p:sp>
        <p:nvSpPr>
          <p:cNvPr id="15365" name="日付プレースホルダー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ja-JP" smtClean="0">
                <a:ea typeface="ＭＳ Ｐゴシック" charset="-128"/>
              </a:rPr>
              <a:t>2024.04.12</a:t>
            </a:r>
            <a:endParaRPr lang="en-US" altLang="ja-JP">
              <a:ea typeface="ＭＳ Ｐゴシック" charset="-128"/>
            </a:endParaRPr>
          </a:p>
        </p:txBody>
      </p:sp>
      <p:sp>
        <p:nvSpPr>
          <p:cNvPr id="15366" name="フッター プレースホルダー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>
                <a:ea typeface="ＭＳ Ｐゴシック" charset="-128"/>
              </a:rPr>
              <a:t>坂口利裕</a:t>
            </a:r>
            <a:endParaRPr lang="en-US" altLang="ja-JP">
              <a:ea typeface="ＭＳ Ｐゴシック" charset="-128"/>
            </a:endParaRPr>
          </a:p>
        </p:txBody>
      </p:sp>
      <p:sp>
        <p:nvSpPr>
          <p:cNvPr id="1536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8657B01-2EBB-4932-B4E6-05933C1834E2}" type="slidenum">
              <a:rPr lang="ja-JP" altLang="en-US" smtClean="0">
                <a:ea typeface="ＭＳ Ｐゴシック" charset="-128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>
                <a:ea typeface="ＭＳ Ｐゴシック" charset="-128"/>
              </a:rPr>
              <a:t>地理情報システム論</a:t>
            </a:r>
            <a:endParaRPr lang="en-US" altLang="ja-JP">
              <a:ea typeface="ＭＳ Ｐゴシック" charset="-128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ja-JP" smtClean="0">
                <a:ea typeface="ＭＳ Ｐゴシック" charset="-128"/>
              </a:rPr>
              <a:t>2024.04.12</a:t>
            </a:r>
            <a:endParaRPr lang="en-US" altLang="ja-JP">
              <a:ea typeface="ＭＳ Ｐゴシック" charset="-128"/>
            </a:endParaRP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>
                <a:ea typeface="ＭＳ Ｐゴシック" charset="-128"/>
              </a:rPr>
              <a:t>坂口利裕</a:t>
            </a:r>
            <a:endParaRPr lang="en-US" altLang="ja-JP">
              <a:ea typeface="ＭＳ Ｐゴシック" charset="-128"/>
            </a:endParaRP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528D71B-4989-4A05-A3F6-C8E6065C13BD}" type="slidenum">
              <a:rPr lang="ja-JP" altLang="en-US" smtClean="0">
                <a:ea typeface="ＭＳ Ｐゴシック" charset="-128"/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>
              <a:ea typeface="ＭＳ Ｐ明朝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ＭＳ Ｐゴシック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82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altLang="ja-JP" smtClean="0"/>
              <a:t>2024.04.12</a:t>
            </a:r>
            <a:endParaRPr lang="en-US" altLang="ja-JP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ja-JP" altLang="en-US"/>
              <a:t>地理情報システム論</a:t>
            </a:r>
            <a:endParaRPr lang="en-US" altLang="ja-JP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5E5948E-5314-4A00-B167-BCDDC7F87DE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611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2024.04.12</a:t>
            </a: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地理情報システム論</a:t>
            </a: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0CBDC-D760-4B25-813D-38C7E2C323B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9760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2024.04.12</a:t>
            </a: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地理情報システム論</a:t>
            </a: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364D6-823B-4803-9E1B-BAB1BB5BC46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8804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2024.04.12</a:t>
            </a: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地理情報システム論</a:t>
            </a: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F1BEB-671E-4FE0-A379-263B8E693A8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6058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2024.04.12</a:t>
            </a: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地理情報システム論</a:t>
            </a: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F02EB-D958-46F1-A778-03D3353DB99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3113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2024.04.12</a:t>
            </a: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地理情報システム論</a:t>
            </a: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2A81B-CE6B-4F5E-8F01-8DE684C58B1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9964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2024.04.12</a:t>
            </a:r>
            <a:endParaRPr lang="en-US" altLang="ja-JP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地理情報システム論</a:t>
            </a:r>
            <a:endParaRPr lang="en-US" altLang="ja-JP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15CCB-1EEA-4EDC-A365-3DA0F04677A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406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2024.04.12</a:t>
            </a:r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地理情報システム論</a:t>
            </a: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B9C0D-8BA8-4E04-842D-9EB0DAE98E5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1078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2024.04.12</a:t>
            </a:r>
            <a:endParaRPr lang="en-US" altLang="ja-JP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地理情報システム論</a:t>
            </a:r>
            <a:endParaRPr lang="en-US" altLang="ja-JP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B52EA-36EA-45F5-B3D7-75A0CBDFE90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2186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2024.04.12</a:t>
            </a: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地理情報システム論</a:t>
            </a: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7A43C-8E81-4A90-B735-CC7F531F78B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069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2024.04.12</a:t>
            </a: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地理情報システム論</a:t>
            </a: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0D282-670F-42A3-A672-D3DAB01F5C8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489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en-US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en-US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en-US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en-US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en-US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en-US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 smtClean="0"/>
              <a:t>2024.04.12</a:t>
            </a:r>
            <a:endParaRPr lang="en-US" altLang="ja-JP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地理情報システム論</a:t>
            </a:r>
            <a:endParaRPr lang="en-US" altLang="ja-JP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4DE78612-4DA5-4C50-AF23-B200C0ACC0F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akkun-cc.yokohama-cu.ac.jp/text/GIS/miura_sample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akkun-cc.yokohama-cu.ac.jp/text/GIS/Genpatsu.html" TargetMode="External"/><Relationship Id="rId5" Type="http://schemas.openxmlformats.org/officeDocument/2006/relationships/hyperlink" Target="https://sakkun-cc.yokohama-cu.ac.jp/text/GIS/GIS_processing.html" TargetMode="External"/><Relationship Id="rId4" Type="http://schemas.openxmlformats.org/officeDocument/2006/relationships/hyperlink" Target="https://sakkun-cc.yokohama-cu.ac.jp/text/GIS/TeidenMap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elf-cc.yokohama-cu.ac.jp/moodle/" TargetMode="External"/><Relationship Id="rId2" Type="http://schemas.openxmlformats.org/officeDocument/2006/relationships/hyperlink" Target="https://sakkun-cc.yokohama-cu.ac.jp/text/GI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地理情報システム論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第１回</a:t>
            </a:r>
            <a:endParaRPr lang="en-US" altLang="ja-JP"/>
          </a:p>
          <a:p>
            <a:pPr eaLnBrk="1" hangingPunct="1"/>
            <a:r>
              <a:rPr lang="ja-JP" altLang="en-US"/>
              <a:t>オリエンテーション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日付プレースホルダー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ja-JP" sz="1400" smtClean="0"/>
              <a:t>2024.04.12</a:t>
            </a:r>
            <a:endParaRPr kumimoji="0" lang="en-US" altLang="ja-JP" sz="1400"/>
          </a:p>
        </p:txBody>
      </p:sp>
      <p:sp>
        <p:nvSpPr>
          <p:cNvPr id="4099" name="フッター プレースホルダー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ja-JP" altLang="en-US" sz="1200"/>
              <a:t>地理情報システム論</a:t>
            </a:r>
            <a:endParaRPr kumimoji="0" lang="en-US" altLang="ja-JP" sz="1200"/>
          </a:p>
        </p:txBody>
      </p:sp>
      <p:sp>
        <p:nvSpPr>
          <p:cNvPr id="4100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C820506-2EDB-4788-90D4-974D807CF6F0}" type="slidenum">
              <a:rPr kumimoji="0" lang="ja-JP" altLang="en-US" sz="1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ja-JP" sz="14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講義の位置づけ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ja-JP" altLang="en-US"/>
              <a:t>専門科目</a:t>
            </a:r>
            <a:r>
              <a:rPr lang="ja-JP" altLang="en-US" dirty="0"/>
              <a:t>（国際商学部）</a:t>
            </a:r>
            <a:endParaRPr lang="en-US" altLang="ja-JP" dirty="0"/>
          </a:p>
          <a:p>
            <a:pPr lvl="1" eaLnBrk="1" hangingPunct="1">
              <a:lnSpc>
                <a:spcPct val="80000"/>
              </a:lnSpc>
            </a:pPr>
            <a:r>
              <a:rPr lang="ja-JP" altLang="en-US" u="sng" dirty="0"/>
              <a:t>３</a:t>
            </a:r>
            <a:r>
              <a:rPr lang="ja-JP" altLang="en-US" dirty="0"/>
              <a:t>年生以上対象</a:t>
            </a:r>
            <a:endParaRPr lang="en-US" altLang="ja-JP" dirty="0"/>
          </a:p>
          <a:p>
            <a:pPr lvl="1" eaLnBrk="1" hangingPunct="1">
              <a:lnSpc>
                <a:spcPct val="80000"/>
              </a:lnSpc>
            </a:pPr>
            <a:r>
              <a:rPr lang="ja-JP" altLang="en-US" dirty="0"/>
              <a:t>２単位</a:t>
            </a:r>
            <a:endParaRPr lang="en-US" altLang="ja-JP" dirty="0"/>
          </a:p>
          <a:p>
            <a:pPr eaLnBrk="1" hangingPunct="1">
              <a:lnSpc>
                <a:spcPct val="80000"/>
              </a:lnSpc>
            </a:pPr>
            <a:r>
              <a:rPr lang="ja-JP" altLang="en-US" dirty="0"/>
              <a:t>その他の学部の場合は卒業単位としての扱いに注意</a:t>
            </a:r>
            <a:endParaRPr lang="en-US" altLang="ja-JP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日付プレースホルダー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ja-JP" sz="1400" smtClean="0"/>
              <a:t>2024.04.12</a:t>
            </a:r>
            <a:endParaRPr kumimoji="0" lang="en-US" altLang="ja-JP" sz="1400"/>
          </a:p>
        </p:txBody>
      </p:sp>
      <p:sp>
        <p:nvSpPr>
          <p:cNvPr id="5123" name="フッター プレースホルダー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ja-JP" altLang="en-US" sz="1200"/>
              <a:t>地理情報システム論</a:t>
            </a:r>
            <a:endParaRPr kumimoji="0" lang="en-US" altLang="ja-JP" sz="1200"/>
          </a:p>
        </p:txBody>
      </p:sp>
      <p:sp>
        <p:nvSpPr>
          <p:cNvPr id="5124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5068773-4046-4105-8842-5A00A56EF52A}" type="slidenum">
              <a:rPr kumimoji="0" lang="ja-JP" altLang="en-US" sz="1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ja-JP" sz="1400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894388" y="4965700"/>
            <a:ext cx="2663825" cy="647700"/>
          </a:xfrm>
          <a:prstGeom prst="parallelogram">
            <a:avLst>
              <a:gd name="adj" fmla="val 102819"/>
            </a:avLst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800"/>
              <a:t>表示画像</a:t>
            </a:r>
          </a:p>
        </p:txBody>
      </p:sp>
      <p:sp>
        <p:nvSpPr>
          <p:cNvPr id="51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地理情報システムとは</a:t>
            </a:r>
            <a:br>
              <a:rPr lang="ja-JP" altLang="en-US"/>
            </a:br>
            <a:r>
              <a:rPr lang="en-US" altLang="ja-JP" sz="3600"/>
              <a:t>GIS</a:t>
            </a:r>
            <a:r>
              <a:rPr lang="ja-JP" altLang="en-US" sz="3600"/>
              <a:t>（</a:t>
            </a:r>
            <a:r>
              <a:rPr lang="en-US" altLang="ja-JP" sz="3600"/>
              <a:t>Geographic Information System</a:t>
            </a:r>
            <a:r>
              <a:rPr lang="ja-JP" altLang="en-US" sz="3600"/>
              <a:t>）</a:t>
            </a:r>
          </a:p>
        </p:txBody>
      </p:sp>
      <p:sp>
        <p:nvSpPr>
          <p:cNvPr id="512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2017713"/>
            <a:ext cx="460851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1800"/>
              <a:t>図形情報と属性情報のデータベースと演算機能を持つソフトウェアの総称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1800"/>
              <a:t>GIS</a:t>
            </a:r>
            <a:r>
              <a:rPr lang="ja-JP" altLang="en-US" sz="1800"/>
              <a:t>の機能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1600"/>
              <a:t>ディジタルマップ（数値地図）表示～視覚化機能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1600"/>
              <a:t>レイヤー（層）ごとの情報管理～データベース機能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1600"/>
              <a:t>レイヤー間の演算（重合わせ，抜取り，検索）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1600"/>
              <a:t>距離計測・面積計測・数量計測</a:t>
            </a:r>
            <a:endParaRPr lang="en-US" altLang="ja-JP" sz="1600"/>
          </a:p>
          <a:p>
            <a:pPr eaLnBrk="1" hangingPunct="1">
              <a:lnSpc>
                <a:spcPct val="90000"/>
              </a:lnSpc>
            </a:pPr>
            <a:r>
              <a:rPr lang="ja-JP" altLang="en-US" sz="2000"/>
              <a:t>応用分野</a:t>
            </a:r>
            <a:endParaRPr lang="en-US" altLang="ja-JP" sz="2000"/>
          </a:p>
          <a:p>
            <a:pPr lvl="1" eaLnBrk="1" hangingPunct="1">
              <a:lnSpc>
                <a:spcPct val="90000"/>
              </a:lnSpc>
            </a:pPr>
            <a:r>
              <a:rPr lang="ja-JP" altLang="en-US" sz="1800"/>
              <a:t>資源管理／顧客管理</a:t>
            </a:r>
            <a:endParaRPr lang="en-US" altLang="ja-JP" sz="1800"/>
          </a:p>
          <a:p>
            <a:pPr lvl="1" eaLnBrk="1" hangingPunct="1">
              <a:lnSpc>
                <a:spcPct val="90000"/>
              </a:lnSpc>
            </a:pPr>
            <a:r>
              <a:rPr lang="ja-JP" altLang="en-US" sz="1800"/>
              <a:t>エリアマーケティング／環境評価</a:t>
            </a:r>
            <a:endParaRPr lang="en-US" altLang="ja-JP" sz="1800"/>
          </a:p>
          <a:p>
            <a:pPr lvl="1" eaLnBrk="1" hangingPunct="1">
              <a:lnSpc>
                <a:spcPct val="90000"/>
              </a:lnSpc>
            </a:pPr>
            <a:r>
              <a:rPr lang="ja-JP" altLang="en-US" sz="1800"/>
              <a:t>政策立案の支援ツール</a:t>
            </a:r>
            <a:endParaRPr lang="en-US" altLang="ja-JP" sz="1800"/>
          </a:p>
          <a:p>
            <a:pPr lvl="1" eaLnBrk="1" hangingPunct="1">
              <a:lnSpc>
                <a:spcPct val="90000"/>
              </a:lnSpc>
            </a:pPr>
            <a:r>
              <a:rPr lang="ja-JP" altLang="en-US" sz="1800"/>
              <a:t>シミュレーションの視覚化</a:t>
            </a:r>
            <a:endParaRPr lang="en-US" altLang="ja-JP" sz="1800"/>
          </a:p>
        </p:txBody>
      </p:sp>
      <p:sp>
        <p:nvSpPr>
          <p:cNvPr id="5128" name="AutoShape 7"/>
          <p:cNvSpPr>
            <a:spLocks noChangeArrowheads="1"/>
          </p:cNvSpPr>
          <p:nvPr/>
        </p:nvSpPr>
        <p:spPr bwMode="auto">
          <a:xfrm>
            <a:off x="5895975" y="3814763"/>
            <a:ext cx="2663825" cy="647700"/>
          </a:xfrm>
          <a:prstGeom prst="parallelogram">
            <a:avLst>
              <a:gd name="adj" fmla="val 102819"/>
            </a:avLst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1800"/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6326188" y="4102100"/>
            <a:ext cx="1584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ja-JP" altLang="en-US" sz="1600"/>
              <a:t>土地利用</a:t>
            </a:r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5895975" y="3454400"/>
            <a:ext cx="2663825" cy="647700"/>
          </a:xfrm>
          <a:prstGeom prst="parallelogram">
            <a:avLst>
              <a:gd name="adj" fmla="val 102819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1800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615113" y="3741738"/>
            <a:ext cx="1098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800"/>
              <a:t>用途規制</a:t>
            </a:r>
          </a:p>
        </p:txBody>
      </p:sp>
      <p:grpSp>
        <p:nvGrpSpPr>
          <p:cNvPr id="4" name="グループ化 3"/>
          <p:cNvGrpSpPr>
            <a:grpSpLocks/>
          </p:cNvGrpSpPr>
          <p:nvPr/>
        </p:nvGrpSpPr>
        <p:grpSpPr bwMode="auto">
          <a:xfrm>
            <a:off x="5895975" y="3094038"/>
            <a:ext cx="2663825" cy="654050"/>
            <a:chOff x="5896575" y="3094038"/>
            <a:chExt cx="2663825" cy="654050"/>
          </a:xfrm>
        </p:grpSpPr>
        <p:sp>
          <p:nvSpPr>
            <p:cNvPr id="5144" name="AutoShape 13"/>
            <p:cNvSpPr>
              <a:spLocks noChangeArrowheads="1"/>
            </p:cNvSpPr>
            <p:nvPr/>
          </p:nvSpPr>
          <p:spPr bwMode="auto">
            <a:xfrm>
              <a:off x="5896575" y="3094038"/>
              <a:ext cx="2663825" cy="647700"/>
            </a:xfrm>
            <a:prstGeom prst="parallelogram">
              <a:avLst>
                <a:gd name="adj" fmla="val 102819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kumimoji="1" sz="28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1800"/>
            </a:p>
          </p:txBody>
        </p:sp>
        <p:sp>
          <p:nvSpPr>
            <p:cNvPr id="5145" name="Text Box 14"/>
            <p:cNvSpPr txBox="1">
              <a:spLocks noChangeArrowheads="1"/>
            </p:cNvSpPr>
            <p:nvPr/>
          </p:nvSpPr>
          <p:spPr bwMode="auto">
            <a:xfrm>
              <a:off x="6831612" y="3381376"/>
              <a:ext cx="6413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kumimoji="1" sz="28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ja-JP" altLang="en-US" sz="1800"/>
                <a:t>道路</a:t>
              </a:r>
            </a:p>
          </p:txBody>
        </p:sp>
      </p:grpSp>
      <p:grpSp>
        <p:nvGrpSpPr>
          <p:cNvPr id="3" name="グループ化 2"/>
          <p:cNvGrpSpPr>
            <a:grpSpLocks/>
          </p:cNvGrpSpPr>
          <p:nvPr/>
        </p:nvGrpSpPr>
        <p:grpSpPr bwMode="auto">
          <a:xfrm>
            <a:off x="5895975" y="2733675"/>
            <a:ext cx="2663825" cy="654050"/>
            <a:chOff x="5896575" y="2733676"/>
            <a:chExt cx="2663825" cy="654050"/>
          </a:xfrm>
        </p:grpSpPr>
        <p:sp>
          <p:nvSpPr>
            <p:cNvPr id="5142" name="AutoShape 16"/>
            <p:cNvSpPr>
              <a:spLocks noChangeArrowheads="1"/>
            </p:cNvSpPr>
            <p:nvPr/>
          </p:nvSpPr>
          <p:spPr bwMode="auto">
            <a:xfrm>
              <a:off x="5896575" y="2733676"/>
              <a:ext cx="2663825" cy="647700"/>
            </a:xfrm>
            <a:prstGeom prst="parallelogram">
              <a:avLst>
                <a:gd name="adj" fmla="val 102819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kumimoji="1" sz="28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1800"/>
            </a:p>
          </p:txBody>
        </p:sp>
        <p:sp>
          <p:nvSpPr>
            <p:cNvPr id="5143" name="Text Box 17"/>
            <p:cNvSpPr txBox="1">
              <a:spLocks noChangeArrowheads="1"/>
            </p:cNvSpPr>
            <p:nvPr/>
          </p:nvSpPr>
          <p:spPr bwMode="auto">
            <a:xfrm>
              <a:off x="6760175" y="3021013"/>
              <a:ext cx="79216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kumimoji="1" sz="28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ja-JP" altLang="en-US" sz="1800"/>
                <a:t>鉄道</a:t>
              </a:r>
            </a:p>
          </p:txBody>
        </p:sp>
      </p:grpSp>
      <p:grpSp>
        <p:nvGrpSpPr>
          <p:cNvPr id="2" name="グループ化 1"/>
          <p:cNvGrpSpPr>
            <a:grpSpLocks/>
          </p:cNvGrpSpPr>
          <p:nvPr/>
        </p:nvGrpSpPr>
        <p:grpSpPr bwMode="auto">
          <a:xfrm>
            <a:off x="5894388" y="2373313"/>
            <a:ext cx="2663825" cy="647700"/>
            <a:chOff x="5894987" y="2373313"/>
            <a:chExt cx="2663825" cy="647700"/>
          </a:xfrm>
        </p:grpSpPr>
        <p:sp>
          <p:nvSpPr>
            <p:cNvPr id="5140" name="AutoShape 19"/>
            <p:cNvSpPr>
              <a:spLocks noChangeArrowheads="1"/>
            </p:cNvSpPr>
            <p:nvPr/>
          </p:nvSpPr>
          <p:spPr bwMode="auto">
            <a:xfrm>
              <a:off x="5894987" y="2373313"/>
              <a:ext cx="2663825" cy="647700"/>
            </a:xfrm>
            <a:prstGeom prst="parallelogram">
              <a:avLst>
                <a:gd name="adj" fmla="val 102819"/>
              </a:avLst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kumimoji="1" sz="28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1800"/>
            </a:p>
          </p:txBody>
        </p:sp>
        <p:sp>
          <p:nvSpPr>
            <p:cNvPr id="5141" name="Text Box 20"/>
            <p:cNvSpPr txBox="1">
              <a:spLocks noChangeArrowheads="1"/>
            </p:cNvSpPr>
            <p:nvPr/>
          </p:nvSpPr>
          <p:spPr bwMode="auto">
            <a:xfrm>
              <a:off x="6399812" y="2517776"/>
              <a:ext cx="15843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kumimoji="1" sz="32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kumimoji="1" sz="28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kumimoji="1" sz="24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kumimoji="1" sz="2000">
                  <a:solidFill>
                    <a:schemeClr val="tx1"/>
                  </a:solidFill>
                  <a:latin typeface="Tahoma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ja-JP" altLang="en-US" sz="1600"/>
                <a:t>地形</a:t>
              </a:r>
            </a:p>
          </p:txBody>
        </p:sp>
      </p:grpSp>
      <p:grpSp>
        <p:nvGrpSpPr>
          <p:cNvPr id="5" name="グループ化 4"/>
          <p:cNvGrpSpPr>
            <a:grpSpLocks/>
          </p:cNvGrpSpPr>
          <p:nvPr/>
        </p:nvGrpSpPr>
        <p:grpSpPr bwMode="auto">
          <a:xfrm>
            <a:off x="5894388" y="2373313"/>
            <a:ext cx="2665412" cy="3240087"/>
            <a:chOff x="5894987" y="2373313"/>
            <a:chExt cx="2665413" cy="3240088"/>
          </a:xfrm>
        </p:grpSpPr>
        <p:sp>
          <p:nvSpPr>
            <p:cNvPr id="5136" name="Line 22"/>
            <p:cNvSpPr>
              <a:spLocks noChangeShapeType="1"/>
            </p:cNvSpPr>
            <p:nvPr/>
          </p:nvSpPr>
          <p:spPr bwMode="auto">
            <a:xfrm>
              <a:off x="6544275" y="4462463"/>
              <a:ext cx="0" cy="5032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37" name="Line 23"/>
            <p:cNvSpPr>
              <a:spLocks noChangeShapeType="1"/>
            </p:cNvSpPr>
            <p:nvPr/>
          </p:nvSpPr>
          <p:spPr bwMode="auto">
            <a:xfrm>
              <a:off x="5894987" y="3021013"/>
              <a:ext cx="0" cy="25923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38" name="Line 24"/>
            <p:cNvSpPr>
              <a:spLocks noChangeShapeType="1"/>
            </p:cNvSpPr>
            <p:nvPr/>
          </p:nvSpPr>
          <p:spPr bwMode="auto">
            <a:xfrm>
              <a:off x="8560400" y="2373313"/>
              <a:ext cx="0" cy="25923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39" name="Line 25"/>
            <p:cNvSpPr>
              <a:spLocks noChangeShapeType="1"/>
            </p:cNvSpPr>
            <p:nvPr/>
          </p:nvSpPr>
          <p:spPr bwMode="auto">
            <a:xfrm>
              <a:off x="7911112" y="3021013"/>
              <a:ext cx="0" cy="25923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5128" grpId="0" animBg="1"/>
      <p:bldP spid="5129" grpId="0"/>
      <p:bldP spid="5130" grpId="0" animBg="1"/>
      <p:bldP spid="51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GIS</a:t>
            </a:r>
            <a:r>
              <a:rPr lang="ja-JP" altLang="en-US"/>
              <a:t>の利用例</a:t>
            </a:r>
          </a:p>
        </p:txBody>
      </p:sp>
      <p:sp>
        <p:nvSpPr>
          <p:cNvPr id="6147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情報の視覚化</a:t>
            </a:r>
            <a:endParaRPr lang="en-US" altLang="ja-JP" dirty="0"/>
          </a:p>
          <a:p>
            <a:pPr lvl="1"/>
            <a:r>
              <a:rPr lang="ja-JP" altLang="en-US" dirty="0">
                <a:hlinkClick r:id="rId3"/>
              </a:rPr>
              <a:t>人口分布の視覚化</a:t>
            </a:r>
            <a:endParaRPr lang="en-US" altLang="ja-JP" dirty="0"/>
          </a:p>
          <a:p>
            <a:pPr lvl="1"/>
            <a:r>
              <a:rPr lang="ja-JP" altLang="en-US" dirty="0">
                <a:hlinkClick r:id="rId4"/>
              </a:rPr>
              <a:t>計画停電範囲の地図化</a:t>
            </a:r>
            <a:endParaRPr lang="en-US" altLang="ja-JP" dirty="0"/>
          </a:p>
          <a:p>
            <a:r>
              <a:rPr lang="ja-JP" altLang="en-US" dirty="0"/>
              <a:t>空間的演算</a:t>
            </a:r>
            <a:endParaRPr lang="en-US" altLang="ja-JP" dirty="0"/>
          </a:p>
          <a:p>
            <a:pPr lvl="1"/>
            <a:r>
              <a:rPr lang="ja-JP" altLang="en-US" dirty="0">
                <a:hlinkClick r:id="rId5"/>
              </a:rPr>
              <a:t>道路開発の影響範囲の抽出</a:t>
            </a:r>
            <a:endParaRPr lang="en-US" altLang="ja-JP" dirty="0"/>
          </a:p>
          <a:p>
            <a:pPr lvl="1"/>
            <a:r>
              <a:rPr lang="ja-JP" altLang="en-US" dirty="0">
                <a:hlinkClick r:id="rId6"/>
              </a:rPr>
              <a:t>原子力発電所からの距離範囲</a:t>
            </a:r>
            <a:endParaRPr lang="ja-JP" altLang="en-US" dirty="0"/>
          </a:p>
        </p:txBody>
      </p:sp>
      <p:sp>
        <p:nvSpPr>
          <p:cNvPr id="6148" name="日付プレースホルダー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ja-JP" sz="1400" smtClean="0"/>
              <a:t>2024.04.12</a:t>
            </a:r>
            <a:endParaRPr kumimoji="0" lang="en-US" altLang="ja-JP" sz="1400"/>
          </a:p>
        </p:txBody>
      </p:sp>
      <p:sp>
        <p:nvSpPr>
          <p:cNvPr id="6149" name="フッター プレースホルダー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ja-JP" altLang="en-US" sz="1200"/>
              <a:t>地理情報システム論</a:t>
            </a:r>
            <a:endParaRPr kumimoji="0" lang="en-US" altLang="ja-JP" sz="1200"/>
          </a:p>
        </p:txBody>
      </p:sp>
      <p:sp>
        <p:nvSpPr>
          <p:cNvPr id="6150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B6525A9-10A3-4D07-8783-A5D8A730CD8C}" type="slidenum">
              <a:rPr kumimoji="0" lang="ja-JP" altLang="en-US" sz="1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ja-JP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日付プレースホルダー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ja-JP" sz="1400" smtClean="0"/>
              <a:t>2024.04.12</a:t>
            </a:r>
            <a:endParaRPr kumimoji="0" lang="en-US" altLang="ja-JP" sz="1400"/>
          </a:p>
        </p:txBody>
      </p:sp>
      <p:sp>
        <p:nvSpPr>
          <p:cNvPr id="7171" name="フッター プレースホルダー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ja-JP" altLang="en-US" sz="1200"/>
              <a:t>地理情報システム論</a:t>
            </a:r>
            <a:endParaRPr kumimoji="0" lang="en-US" altLang="ja-JP" sz="1200"/>
          </a:p>
        </p:txBody>
      </p:sp>
      <p:sp>
        <p:nvSpPr>
          <p:cNvPr id="7172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9D6D1BD-5ECE-408A-AE37-7C0C69937F3C}" type="slidenum">
              <a:rPr kumimoji="0" lang="ja-JP" altLang="en-US" sz="1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ja-JP" sz="140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GIS</a:t>
            </a:r>
            <a:r>
              <a:rPr lang="ja-JP" altLang="en-US"/>
              <a:t>の応用システム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800" dirty="0"/>
              <a:t>地図検索</a:t>
            </a:r>
          </a:p>
          <a:p>
            <a:pPr lvl="1" eaLnBrk="1" hangingPunct="1"/>
            <a:r>
              <a:rPr lang="ja-JP" altLang="en-US" sz="2400" dirty="0"/>
              <a:t>住宅地図系</a:t>
            </a:r>
          </a:p>
          <a:p>
            <a:pPr lvl="1" eaLnBrk="1" hangingPunct="1"/>
            <a:r>
              <a:rPr lang="ja-JP" altLang="en-US" sz="2400" dirty="0"/>
              <a:t>衛星写真系</a:t>
            </a:r>
          </a:p>
          <a:p>
            <a:pPr marL="342900" lvl="1" indent="-342900" eaLnBrk="1" hangingPunct="1">
              <a:buClr>
                <a:schemeClr val="folHlink"/>
              </a:buClr>
              <a:buSzPct val="60000"/>
            </a:pPr>
            <a:r>
              <a:rPr lang="en-US" altLang="ja-JP" sz="2400" dirty="0"/>
              <a:t>GPS</a:t>
            </a:r>
            <a:r>
              <a:rPr lang="ja-JP" altLang="en-US" sz="2400" dirty="0"/>
              <a:t>（</a:t>
            </a:r>
            <a:r>
              <a:rPr lang="en-US" altLang="ja-JP" sz="2400" dirty="0"/>
              <a:t>Global Positioning System</a:t>
            </a:r>
            <a:r>
              <a:rPr lang="ja-JP" altLang="en-US" sz="2400" dirty="0"/>
              <a:t>）との連携</a:t>
            </a:r>
          </a:p>
          <a:p>
            <a:pPr lvl="1" eaLnBrk="1" hangingPunct="1"/>
            <a:r>
              <a:rPr lang="ja-JP" altLang="en-US" sz="2400" dirty="0"/>
              <a:t>ナビゲーションサービス</a:t>
            </a:r>
            <a:endParaRPr lang="en-US" altLang="ja-JP" sz="2400" dirty="0"/>
          </a:p>
          <a:p>
            <a:pPr lvl="1" eaLnBrk="1" hangingPunct="1"/>
            <a:r>
              <a:rPr lang="ja-JP" altLang="en-US" sz="2400" dirty="0"/>
              <a:t>行動の軌跡→ビッグデータ化→人流・物流の解析</a:t>
            </a:r>
          </a:p>
          <a:p>
            <a:pPr eaLnBrk="1" hangingPunct="1"/>
            <a:r>
              <a:rPr lang="en-US" altLang="ja-JP" sz="2800" dirty="0"/>
              <a:t>ITS</a:t>
            </a:r>
            <a:r>
              <a:rPr lang="ja-JP" altLang="en-US" sz="2800" dirty="0"/>
              <a:t>（</a:t>
            </a:r>
            <a:r>
              <a:rPr lang="en-US" altLang="ja-JP" sz="2800" dirty="0"/>
              <a:t>Intelligent Transport System</a:t>
            </a:r>
            <a:r>
              <a:rPr lang="ja-JP" altLang="en-US" sz="2800" dirty="0"/>
              <a:t>）</a:t>
            </a:r>
          </a:p>
          <a:p>
            <a:pPr lvl="1" eaLnBrk="1" hangingPunct="1"/>
            <a:r>
              <a:rPr lang="ja-JP" altLang="en-US" sz="2400" dirty="0"/>
              <a:t>高度道路交通システム</a:t>
            </a:r>
          </a:p>
          <a:p>
            <a:pPr eaLnBrk="1" hangingPunct="1"/>
            <a:endParaRPr lang="ja-JP" alt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日付プレースホルダー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ja-JP" sz="1400" smtClean="0"/>
              <a:t>2024.04.12</a:t>
            </a:r>
            <a:endParaRPr kumimoji="0" lang="en-US" altLang="ja-JP" sz="1400"/>
          </a:p>
        </p:txBody>
      </p:sp>
      <p:sp>
        <p:nvSpPr>
          <p:cNvPr id="8195" name="フッター プレースホルダー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ja-JP" altLang="en-US" sz="1200"/>
              <a:t>地理情報システム論</a:t>
            </a:r>
            <a:endParaRPr kumimoji="0" lang="en-US" altLang="ja-JP" sz="1200"/>
          </a:p>
        </p:txBody>
      </p:sp>
      <p:sp>
        <p:nvSpPr>
          <p:cNvPr id="819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614B7E4-4635-4FD9-9304-BD8ED6E6FE4D}" type="slidenum">
              <a:rPr kumimoji="0" lang="ja-JP" altLang="en-US" sz="1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ja-JP" sz="140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講義の概要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400" dirty="0"/>
              <a:t>目標</a:t>
            </a:r>
          </a:p>
          <a:p>
            <a:pPr lvl="1" eaLnBrk="1" hangingPunct="1"/>
            <a:r>
              <a:rPr lang="ja-JP" altLang="en-US" sz="2000" dirty="0"/>
              <a:t>地理情報の性質の理解</a:t>
            </a:r>
            <a:endParaRPr lang="en-US" altLang="ja-JP" sz="2000" dirty="0"/>
          </a:p>
          <a:p>
            <a:pPr lvl="2" eaLnBrk="1" hangingPunct="1"/>
            <a:r>
              <a:rPr lang="ja-JP" altLang="en-US" sz="1800" dirty="0"/>
              <a:t>地理情報の表現形式</a:t>
            </a:r>
          </a:p>
          <a:p>
            <a:pPr lvl="1" eaLnBrk="1" hangingPunct="1"/>
            <a:r>
              <a:rPr lang="ja-JP" altLang="en-US" sz="2000" dirty="0"/>
              <a:t>地理情報システム（</a:t>
            </a:r>
            <a:r>
              <a:rPr lang="en-US" altLang="ja-JP" sz="2000" dirty="0"/>
              <a:t>GIS</a:t>
            </a:r>
            <a:r>
              <a:rPr lang="ja-JP" altLang="en-US" sz="2000" dirty="0"/>
              <a:t>）の機能の理解</a:t>
            </a:r>
            <a:endParaRPr lang="en-US" altLang="ja-JP" sz="2000" dirty="0"/>
          </a:p>
          <a:p>
            <a:pPr lvl="2" eaLnBrk="1" hangingPunct="1"/>
            <a:r>
              <a:rPr lang="en-US" altLang="ja-JP" sz="1800" dirty="0"/>
              <a:t>GIS</a:t>
            </a:r>
            <a:r>
              <a:rPr lang="ja-JP" altLang="en-US" sz="1800" dirty="0"/>
              <a:t>の基本操作</a:t>
            </a:r>
            <a:endParaRPr lang="en-US" altLang="ja-JP" sz="1400" dirty="0"/>
          </a:p>
          <a:p>
            <a:pPr lvl="2" eaLnBrk="1" hangingPunct="1"/>
            <a:r>
              <a:rPr lang="ja-JP" altLang="en-US" sz="1800" dirty="0"/>
              <a:t>視覚化</a:t>
            </a:r>
            <a:endParaRPr lang="en-US" altLang="ja-JP" sz="1800" dirty="0"/>
          </a:p>
          <a:p>
            <a:pPr lvl="2" eaLnBrk="1" hangingPunct="1"/>
            <a:r>
              <a:rPr lang="ja-JP" altLang="en-US" sz="1800" dirty="0"/>
              <a:t>空間的演算</a:t>
            </a:r>
          </a:p>
          <a:p>
            <a:pPr lvl="1" eaLnBrk="1" hangingPunct="1"/>
            <a:r>
              <a:rPr lang="ja-JP" altLang="en-US" sz="2000" dirty="0"/>
              <a:t>現実問題への適用の体験学習</a:t>
            </a:r>
            <a:endParaRPr lang="en-US" altLang="ja-JP" sz="2000" dirty="0"/>
          </a:p>
          <a:p>
            <a:pPr lvl="2" eaLnBrk="1" hangingPunct="1"/>
            <a:r>
              <a:rPr lang="ja-JP" altLang="en-US" sz="1800" dirty="0"/>
              <a:t>既存データの入手</a:t>
            </a:r>
            <a:endParaRPr lang="en-US" altLang="ja-JP" sz="1800" dirty="0"/>
          </a:p>
          <a:p>
            <a:pPr lvl="2" eaLnBrk="1" hangingPunct="1"/>
            <a:r>
              <a:rPr lang="ja-JP" altLang="en-US" sz="1800" dirty="0"/>
              <a:t>アドレスマッチングによるデータ作成</a:t>
            </a:r>
            <a:endParaRPr lang="en-US" altLang="ja-JP" sz="1800" dirty="0"/>
          </a:p>
          <a:p>
            <a:pPr lvl="2" eaLnBrk="1" hangingPunct="1"/>
            <a:r>
              <a:rPr lang="ja-JP" altLang="en-US" sz="1800" dirty="0"/>
              <a:t>時間変化の表現</a:t>
            </a:r>
            <a:endParaRPr lang="en-US" altLang="ja-JP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日付プレースホルダー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ja-JP" sz="1400" smtClean="0"/>
              <a:t>2024.04.12</a:t>
            </a:r>
            <a:endParaRPr kumimoji="0" lang="en-US" altLang="ja-JP" sz="1400"/>
          </a:p>
        </p:txBody>
      </p:sp>
      <p:sp>
        <p:nvSpPr>
          <p:cNvPr id="9219" name="フッター プレースホルダー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ja-JP" altLang="en-US" sz="1200"/>
              <a:t>地理情報システム論</a:t>
            </a:r>
            <a:endParaRPr kumimoji="0" lang="en-US" altLang="ja-JP" sz="1200"/>
          </a:p>
        </p:txBody>
      </p:sp>
      <p:sp>
        <p:nvSpPr>
          <p:cNvPr id="9220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2DEAFA8-569D-432A-8ECC-8ED2E56562CC}" type="slidenum">
              <a:rPr kumimoji="0" lang="ja-JP" altLang="en-US" sz="1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ja-JP" sz="140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授業のすすめ方・予定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教材</a:t>
            </a:r>
          </a:p>
          <a:p>
            <a:pPr lvl="1" eaLnBrk="1" hangingPunct="1"/>
            <a:r>
              <a:rPr lang="en-US" altLang="ja-JP" dirty="0"/>
              <a:t>Web</a:t>
            </a:r>
            <a:r>
              <a:rPr lang="ja-JP" altLang="en-US" dirty="0"/>
              <a:t>で提供（初回）</a:t>
            </a:r>
            <a:br>
              <a:rPr lang="ja-JP" altLang="en-US" dirty="0"/>
            </a:br>
            <a:r>
              <a:rPr lang="en-US" altLang="ja-JP" sz="2400" dirty="0">
                <a:hlinkClick r:id="rId2"/>
              </a:rPr>
              <a:t>https://sakkun-cc.yokohama-cu.ac.jp/text/GIS/</a:t>
            </a:r>
            <a:endParaRPr lang="en-US" altLang="ja-JP" sz="2400" dirty="0"/>
          </a:p>
          <a:p>
            <a:pPr lvl="1" eaLnBrk="1" hangingPunct="1"/>
            <a:r>
              <a:rPr lang="en-US" altLang="ja-JP" sz="2400" dirty="0"/>
              <a:t>E-Learning</a:t>
            </a:r>
            <a:r>
              <a:rPr lang="ja-JP" altLang="en-US" sz="2400" dirty="0"/>
              <a:t>を併用（</a:t>
            </a:r>
            <a:r>
              <a:rPr lang="en-US" altLang="ja-JP" sz="2400" dirty="0"/>
              <a:t>2</a:t>
            </a:r>
            <a:r>
              <a:rPr lang="ja-JP" altLang="en-US" sz="2400" dirty="0"/>
              <a:t>回目以降）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en-US" altLang="ja-JP" sz="2400" dirty="0">
                <a:hlinkClick r:id="rId3"/>
              </a:rPr>
              <a:t>https://self-cc.yokohama-cu.ac.jp/moodle/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ja-JP" altLang="en-US" sz="2400" dirty="0"/>
              <a:t>→「地理情報システム論」に自己登録</a:t>
            </a:r>
            <a:endParaRPr lang="en-US" altLang="ja-JP" sz="2400" dirty="0"/>
          </a:p>
          <a:p>
            <a:pPr eaLnBrk="1" hangingPunct="1"/>
            <a:r>
              <a:rPr lang="ja-JP" altLang="en-US" sz="2800" dirty="0"/>
              <a:t>ツール</a:t>
            </a:r>
            <a:endParaRPr lang="en-US" altLang="ja-JP" sz="2800" dirty="0"/>
          </a:p>
          <a:p>
            <a:pPr lvl="1" eaLnBrk="1" hangingPunct="1"/>
            <a:r>
              <a:rPr lang="en-US" altLang="ja-JP" sz="2400" dirty="0"/>
              <a:t>Excel</a:t>
            </a:r>
          </a:p>
          <a:p>
            <a:pPr lvl="1" eaLnBrk="1" hangingPunct="1"/>
            <a:r>
              <a:rPr lang="en-US" altLang="ja-JP" sz="2400" dirty="0"/>
              <a:t>QGIS</a:t>
            </a:r>
            <a:r>
              <a:rPr lang="ja-JP" altLang="en-US" sz="2400" dirty="0"/>
              <a:t>（遅くとも</a:t>
            </a:r>
            <a:r>
              <a:rPr lang="en-US" altLang="ja-JP" sz="2400" dirty="0"/>
              <a:t>5</a:t>
            </a:r>
            <a:r>
              <a:rPr lang="ja-JP" altLang="en-US" sz="2400" dirty="0"/>
              <a:t>回目以降に必要，各自で自身の</a:t>
            </a:r>
            <a:r>
              <a:rPr lang="en-US" altLang="ja-JP" sz="2400" dirty="0"/>
              <a:t>PC</a:t>
            </a:r>
            <a:r>
              <a:rPr lang="ja-JP" altLang="en-US" sz="2400" dirty="0"/>
              <a:t>にインストール）</a:t>
            </a:r>
            <a:endParaRPr lang="en-US" altLang="ja-JP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日付プレースホルダー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ja-JP" sz="1400" smtClean="0"/>
              <a:t>2024.04.12</a:t>
            </a:r>
            <a:endParaRPr kumimoji="0" lang="en-US" altLang="ja-JP" sz="1400"/>
          </a:p>
        </p:txBody>
      </p:sp>
      <p:sp>
        <p:nvSpPr>
          <p:cNvPr id="10243" name="フッター プレースホルダー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ja-JP" altLang="en-US" sz="1200"/>
              <a:t>地理情報システム論</a:t>
            </a:r>
            <a:endParaRPr kumimoji="0" lang="en-US" altLang="ja-JP" sz="1200"/>
          </a:p>
        </p:txBody>
      </p:sp>
      <p:sp>
        <p:nvSpPr>
          <p:cNvPr id="1024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312C735-EBA2-4B92-8B94-ADAC291BF23F}" type="slidenum">
              <a:rPr kumimoji="0" lang="ja-JP" altLang="en-US" sz="1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kumimoji="0" lang="en-US" altLang="ja-JP" sz="140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成績評価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実習課題－</a:t>
            </a:r>
            <a:r>
              <a:rPr lang="en-US" altLang="ja-JP" dirty="0"/>
              <a:t>60%</a:t>
            </a:r>
          </a:p>
          <a:p>
            <a:pPr lvl="1" eaLnBrk="1" hangingPunct="1"/>
            <a:r>
              <a:rPr lang="en-US" altLang="ja-JP" dirty="0"/>
              <a:t>Excel</a:t>
            </a:r>
            <a:r>
              <a:rPr lang="ja-JP" altLang="en-US" dirty="0"/>
              <a:t>や</a:t>
            </a:r>
            <a:r>
              <a:rPr lang="en-US" altLang="ja-JP" dirty="0"/>
              <a:t>GIS</a:t>
            </a:r>
            <a:r>
              <a:rPr lang="ja-JP" altLang="en-US" dirty="0"/>
              <a:t>による課題</a:t>
            </a:r>
          </a:p>
          <a:p>
            <a:pPr lvl="1" eaLnBrk="1" hangingPunct="1"/>
            <a:r>
              <a:rPr lang="ja-JP" altLang="en-US" dirty="0"/>
              <a:t>提出必須の課題は３回程度を予定</a:t>
            </a:r>
          </a:p>
          <a:p>
            <a:pPr lvl="1" eaLnBrk="1" hangingPunct="1"/>
            <a:r>
              <a:rPr lang="ja-JP" altLang="en-US" dirty="0"/>
              <a:t>出欠確認の小課題・小テストは＋</a:t>
            </a:r>
            <a:r>
              <a:rPr lang="en-US" altLang="ja-JP" dirty="0"/>
              <a:t>α</a:t>
            </a:r>
            <a:r>
              <a:rPr lang="ja-JP" altLang="en-US" dirty="0"/>
              <a:t>（</a:t>
            </a:r>
            <a:r>
              <a:rPr lang="en-US" altLang="ja-JP" dirty="0"/>
              <a:t>+10%</a:t>
            </a:r>
            <a:r>
              <a:rPr lang="ja-JP" altLang="en-US"/>
              <a:t>でカウント）</a:t>
            </a:r>
            <a:endParaRPr lang="en-US" altLang="ja-JP" dirty="0"/>
          </a:p>
          <a:p>
            <a:pPr eaLnBrk="1" hangingPunct="1"/>
            <a:r>
              <a:rPr lang="ja-JP" altLang="en-US" dirty="0"/>
              <a:t>期末レポート－</a:t>
            </a:r>
            <a:r>
              <a:rPr lang="en-US" altLang="ja-JP" dirty="0"/>
              <a:t>40%</a:t>
            </a:r>
          </a:p>
          <a:p>
            <a:pPr lvl="1" eaLnBrk="1" hangingPunct="1"/>
            <a:r>
              <a:rPr lang="en-US" altLang="ja-JP" dirty="0"/>
              <a:t>Excel</a:t>
            </a:r>
            <a:r>
              <a:rPr lang="ja-JP" altLang="en-US" dirty="0"/>
              <a:t>・</a:t>
            </a:r>
            <a:r>
              <a:rPr lang="en-US" altLang="ja-JP" dirty="0"/>
              <a:t>GIS</a:t>
            </a:r>
            <a:r>
              <a:rPr lang="ja-JP" altLang="en-US" dirty="0"/>
              <a:t>による総合レポート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AA3BA0-7ECC-DCED-B381-23A134FD9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受講場所について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68D815-99BD-0889-55B2-38DB3DFB2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オンライン授業</a:t>
            </a:r>
            <a:endParaRPr kumimoji="1" lang="en-US" altLang="ja-JP" dirty="0"/>
          </a:p>
          <a:p>
            <a:pPr lvl="1"/>
            <a:r>
              <a:rPr lang="en-US" altLang="ja-JP" dirty="0" smtClean="0"/>
              <a:t>2022</a:t>
            </a:r>
            <a:r>
              <a:rPr lang="ja-JP" altLang="en-US" dirty="0" smtClean="0"/>
              <a:t>・</a:t>
            </a:r>
            <a:r>
              <a:rPr lang="en-US" altLang="ja-JP" dirty="0" smtClean="0"/>
              <a:t>2023</a:t>
            </a:r>
            <a:r>
              <a:rPr lang="ja-JP" altLang="en-US" dirty="0" smtClean="0"/>
              <a:t>年度</a:t>
            </a:r>
            <a:r>
              <a:rPr lang="ja-JP" altLang="en-US" dirty="0"/>
              <a:t>は登録者</a:t>
            </a:r>
            <a:r>
              <a:rPr lang="en-US" altLang="ja-JP" dirty="0"/>
              <a:t>140</a:t>
            </a:r>
            <a:r>
              <a:rPr lang="ja-JP" altLang="en-US" dirty="0"/>
              <a:t>名超だったこともあり，最大の実習室</a:t>
            </a:r>
            <a:r>
              <a:rPr lang="en-US" altLang="ja-JP" dirty="0"/>
              <a:t>E</a:t>
            </a:r>
            <a:r>
              <a:rPr lang="ja-JP" altLang="en-US" dirty="0"/>
              <a:t>の定員</a:t>
            </a:r>
            <a:r>
              <a:rPr lang="en-US" altLang="ja-JP" dirty="0"/>
              <a:t>80</a:t>
            </a:r>
            <a:r>
              <a:rPr lang="ja-JP" altLang="en-US" dirty="0"/>
              <a:t>名を超えるため</a:t>
            </a:r>
            <a:r>
              <a:rPr lang="ja-JP" altLang="en-US" dirty="0" smtClean="0"/>
              <a:t>，</a:t>
            </a:r>
            <a:r>
              <a:rPr lang="ja-JP" altLang="en-US" dirty="0"/>
              <a:t>今年度</a:t>
            </a:r>
            <a:r>
              <a:rPr lang="ja-JP" altLang="en-US" dirty="0" smtClean="0"/>
              <a:t>も</a:t>
            </a:r>
            <a:r>
              <a:rPr lang="ja-JP" altLang="en-US" dirty="0"/>
              <a:t>オンラインで実施</a:t>
            </a:r>
            <a:endParaRPr lang="en-US" altLang="ja-JP" dirty="0"/>
          </a:p>
          <a:p>
            <a:pPr lvl="1"/>
            <a:r>
              <a:rPr lang="ja-JP" altLang="en-US" dirty="0"/>
              <a:t>学外</a:t>
            </a:r>
            <a:r>
              <a:rPr kumimoji="1" lang="ja-JP" altLang="en-US" dirty="0"/>
              <a:t>（自宅もしくは静穏な～授業に集中できる～環境下で）（移動中は避けること）</a:t>
            </a:r>
            <a:endParaRPr kumimoji="1" lang="en-US" altLang="ja-JP" dirty="0"/>
          </a:p>
          <a:p>
            <a:pPr lvl="1"/>
            <a:r>
              <a:rPr lang="ja-JP" altLang="en-US" dirty="0" smtClean="0"/>
              <a:t>学内で受講する場合は「ピオニーホール」にて（屋外や</a:t>
            </a:r>
            <a:r>
              <a:rPr lang="ja-JP" altLang="en-US" dirty="0" err="1" smtClean="0"/>
              <a:t>い</a:t>
            </a:r>
            <a:r>
              <a:rPr lang="ja-JP" altLang="en-US" dirty="0" smtClean="0"/>
              <a:t>ちょうの館などのパブリックなラウンジでの受講は避けること）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857885-0B2C-1613-CB42-EC1767A75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2024.04.12</a:t>
            </a: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7B44F0-ECDE-AB25-32BA-1521F70D7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地理情報システム論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4B7054-F8A3-6956-2EDC-C4ABC5332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9F1BEB-671E-4FE0-A379-263B8E693A8D}" type="slidenum">
              <a:rPr lang="ja-JP" altLang="en-US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544208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253</TotalTime>
  <Words>527</Words>
  <Application>Microsoft Office PowerPoint</Application>
  <PresentationFormat>画面に合わせる (4:3)</PresentationFormat>
  <Paragraphs>117</Paragraphs>
  <Slides>9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ＭＳ Ｐゴシック</vt:lpstr>
      <vt:lpstr>ＭＳ Ｐ明朝</vt:lpstr>
      <vt:lpstr>Tahoma</vt:lpstr>
      <vt:lpstr>Times New Roman</vt:lpstr>
      <vt:lpstr>Wingdings</vt:lpstr>
      <vt:lpstr>Blends</vt:lpstr>
      <vt:lpstr>地理情報システム論</vt:lpstr>
      <vt:lpstr>講義の位置づけ</vt:lpstr>
      <vt:lpstr>地理情報システムとは GIS（Geographic Information System）</vt:lpstr>
      <vt:lpstr>GISの利用例</vt:lpstr>
      <vt:lpstr>GISの応用システム</vt:lpstr>
      <vt:lpstr>講義の概要</vt:lpstr>
      <vt:lpstr>授業のすすめ方・予定</vt:lpstr>
      <vt:lpstr>成績評価</vt:lpstr>
      <vt:lpstr>受講場所について</vt:lpstr>
    </vt:vector>
  </TitlesOfParts>
  <Company>横浜市立大学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地理情報システム論</dc:title>
  <dc:subject>オリエンテーション</dc:subject>
  <dc:creator>坂口利裕</dc:creator>
  <cp:lastModifiedBy>sakkun</cp:lastModifiedBy>
  <cp:revision>49</cp:revision>
  <dcterms:created xsi:type="dcterms:W3CDTF">1601-01-01T00:00:00Z</dcterms:created>
  <dcterms:modified xsi:type="dcterms:W3CDTF">2024-04-11T05:54:36Z</dcterms:modified>
</cp:coreProperties>
</file>